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6C8E-ACCF-4EF7-9B1D-24C6AE99A65F}" type="datetimeFigureOut">
              <a:rPr lang="es-CO" smtClean="0"/>
              <a:t>20/01/2016</a:t>
            </a:fld>
            <a:endParaRPr lang="es-C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6A32EB4-8913-40A0-A600-B460D5058C27}" type="slidenum">
              <a:rPr lang="es-CO" smtClean="0"/>
              <a:t>‹Nº›</a:t>
            </a:fld>
            <a:endParaRPr lang="es-CO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6C8E-ACCF-4EF7-9B1D-24C6AE99A65F}" type="datetimeFigureOut">
              <a:rPr lang="es-CO" smtClean="0"/>
              <a:t>20/01/2016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2EB4-8913-40A0-A600-B460D5058C2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6C8E-ACCF-4EF7-9B1D-24C6AE99A65F}" type="datetimeFigureOut">
              <a:rPr lang="es-CO" smtClean="0"/>
              <a:t>20/01/2016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2EB4-8913-40A0-A600-B460D5058C2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6C8E-ACCF-4EF7-9B1D-24C6AE99A65F}" type="datetimeFigureOut">
              <a:rPr lang="es-CO" smtClean="0"/>
              <a:t>20/01/2016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2EB4-8913-40A0-A600-B460D5058C27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6C8E-ACCF-4EF7-9B1D-24C6AE99A65F}" type="datetimeFigureOut">
              <a:rPr lang="es-CO" smtClean="0"/>
              <a:t>20/01/2016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CO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6A32EB4-8913-40A0-A600-B460D5058C27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6C8E-ACCF-4EF7-9B1D-24C6AE99A65F}" type="datetimeFigureOut">
              <a:rPr lang="es-CO" smtClean="0"/>
              <a:t>20/01/2016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2EB4-8913-40A0-A600-B460D5058C27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6C8E-ACCF-4EF7-9B1D-24C6AE99A65F}" type="datetimeFigureOut">
              <a:rPr lang="es-CO" smtClean="0"/>
              <a:t>20/01/2016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2EB4-8913-40A0-A600-B460D5058C27}" type="slidenum">
              <a:rPr lang="es-CO" smtClean="0"/>
              <a:t>‹Nº›</a:t>
            </a:fld>
            <a:endParaRPr lang="es-CO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6C8E-ACCF-4EF7-9B1D-24C6AE99A65F}" type="datetimeFigureOut">
              <a:rPr lang="es-CO" smtClean="0"/>
              <a:t>20/01/2016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2EB4-8913-40A0-A600-B460D5058C2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6C8E-ACCF-4EF7-9B1D-24C6AE99A65F}" type="datetimeFigureOut">
              <a:rPr lang="es-CO" smtClean="0"/>
              <a:t>20/01/2016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2EB4-8913-40A0-A600-B460D5058C2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6C8E-ACCF-4EF7-9B1D-24C6AE99A65F}" type="datetimeFigureOut">
              <a:rPr lang="es-CO" smtClean="0"/>
              <a:t>20/01/2016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2EB4-8913-40A0-A600-B460D5058C27}" type="slidenum">
              <a:rPr lang="es-CO" smtClean="0"/>
              <a:t>‹Nº›</a:t>
            </a:fld>
            <a:endParaRPr lang="es-CO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6C8E-ACCF-4EF7-9B1D-24C6AE99A65F}" type="datetimeFigureOut">
              <a:rPr lang="es-CO" smtClean="0"/>
              <a:t>20/01/2016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6A32EB4-8913-40A0-A600-B460D5058C27}" type="slidenum">
              <a:rPr lang="es-CO" smtClean="0"/>
              <a:t>‹Nº›</a:t>
            </a:fld>
            <a:endParaRPr lang="es-CO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FA86C8E-ACCF-4EF7-9B1D-24C6AE99A65F}" type="datetimeFigureOut">
              <a:rPr lang="es-CO" smtClean="0"/>
              <a:t>20/01/2016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6A32EB4-8913-40A0-A600-B460D5058C27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4077072"/>
            <a:ext cx="6400800" cy="1296144"/>
          </a:xfrm>
        </p:spPr>
        <p:txBody>
          <a:bodyPr>
            <a:normAutofit/>
          </a:bodyPr>
          <a:lstStyle/>
          <a:p>
            <a:r>
              <a:rPr lang="es-CO" sz="2400" b="1" dirty="0" err="1" smtClean="0"/>
              <a:t>By</a:t>
            </a:r>
            <a:r>
              <a:rPr lang="es-CO" sz="2400" b="1" dirty="0" smtClean="0"/>
              <a:t>: </a:t>
            </a:r>
            <a:r>
              <a:rPr lang="es-CO" sz="2400" b="1" dirty="0" err="1" smtClean="0"/>
              <a:t>Monica</a:t>
            </a:r>
            <a:r>
              <a:rPr lang="es-CO" sz="2400" b="1" dirty="0" smtClean="0"/>
              <a:t> </a:t>
            </a:r>
            <a:r>
              <a:rPr lang="es-CO" sz="2400" b="1" dirty="0" err="1" smtClean="0"/>
              <a:t>Bustacara</a:t>
            </a:r>
            <a:r>
              <a:rPr lang="es-CO" sz="2400" b="1" dirty="0" smtClean="0"/>
              <a:t> Lizarazo</a:t>
            </a:r>
          </a:p>
          <a:p>
            <a:r>
              <a:rPr lang="es-CO" sz="2400" b="1" dirty="0" err="1" smtClean="0"/>
              <a:t>Resource</a:t>
            </a:r>
            <a:r>
              <a:rPr lang="es-CO" sz="2400" b="1" dirty="0" smtClean="0"/>
              <a:t> </a:t>
            </a:r>
            <a:r>
              <a:rPr lang="es-CO" sz="2400" b="1" dirty="0" err="1" smtClean="0"/>
              <a:t>teacher</a:t>
            </a:r>
            <a:endParaRPr lang="es-CO" sz="2400" b="1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59632" y="332656"/>
            <a:ext cx="6480720" cy="936103"/>
          </a:xfrm>
        </p:spPr>
        <p:txBody>
          <a:bodyPr/>
          <a:lstStyle/>
          <a:p>
            <a:r>
              <a:rPr lang="es-CO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Estrategias de lectura</a:t>
            </a:r>
            <a:endParaRPr lang="es-CO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3061" y="1412776"/>
            <a:ext cx="3456806" cy="1728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72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1268760"/>
            <a:ext cx="7520940" cy="830992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¿Qué hacer como padres para ayudar a nuestro hijos  en la comprensión de lectura?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971600" y="2420888"/>
            <a:ext cx="7520940" cy="1800200"/>
          </a:xfrm>
        </p:spPr>
        <p:txBody>
          <a:bodyPr>
            <a:normAutofit fontScale="85000" lnSpcReduction="10000"/>
          </a:bodyPr>
          <a:lstStyle/>
          <a:p>
            <a:r>
              <a:rPr lang="es-CO" b="0" dirty="0" smtClean="0"/>
              <a:t>Es importante para cada uno de ustedes como padres sean agentes activos , animadores pero sobretodo ejemplo para inculcar la lectura. </a:t>
            </a:r>
          </a:p>
          <a:p>
            <a:r>
              <a:rPr lang="es-CO" b="0" dirty="0" smtClean="0"/>
              <a:t>Sin embargo, existen estrategias que se pueden implementar para ayudarlos en este proceso de comprensión de lectura. Algunas de ellas serán descritas brevemente.</a:t>
            </a:r>
          </a:p>
          <a:p>
            <a:endParaRPr lang="es-CO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7522" y="4509120"/>
            <a:ext cx="2219325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6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4752528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5526538" y="332656"/>
            <a:ext cx="324036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/>
              <a:t>¿Cómo trabajar el vocabulario?</a:t>
            </a:r>
          </a:p>
          <a:p>
            <a:r>
              <a:rPr lang="es-CO" dirty="0" smtClean="0"/>
              <a:t> </a:t>
            </a:r>
          </a:p>
          <a:p>
            <a:pPr marL="285750" indent="-285750">
              <a:buFont typeface="Arial" charset="0"/>
              <a:buChar char="•"/>
            </a:pPr>
            <a:r>
              <a:rPr lang="es-CO" dirty="0" smtClean="0"/>
              <a:t>Una de las estrategias que se pueden usar para mejorar el vocabulario es crear una tarjeta donde se escriba no solo la palabra desconocida, sino también su significado y  ejemplos y pegarla en un lugar visible.</a:t>
            </a:r>
          </a:p>
          <a:p>
            <a:pPr marL="285750" indent="-285750">
              <a:buFont typeface="Arial" charset="0"/>
              <a:buChar char="•"/>
            </a:pPr>
            <a:r>
              <a:rPr lang="es-CO" dirty="0" smtClean="0"/>
              <a:t>De igual forma se puede realizar un dibujo donde represente el significado de la misma. </a:t>
            </a:r>
          </a:p>
          <a:p>
            <a:pPr marL="285750" indent="-285750">
              <a:buFont typeface="Arial" charset="0"/>
              <a:buChar char="•"/>
            </a:pPr>
            <a:r>
              <a:rPr lang="es-CO" dirty="0" smtClean="0"/>
              <a:t>Emplear el contexto para entender la palabra” </a:t>
            </a:r>
            <a:r>
              <a:rPr lang="es-CO" dirty="0" err="1" smtClean="0"/>
              <a:t>context</a:t>
            </a:r>
            <a:r>
              <a:rPr lang="es-CO" dirty="0" smtClean="0"/>
              <a:t> </a:t>
            </a:r>
            <a:r>
              <a:rPr lang="es-CO" dirty="0" err="1" smtClean="0"/>
              <a:t>clue</a:t>
            </a:r>
            <a:r>
              <a:rPr lang="es-CO" dirty="0" smtClean="0"/>
              <a:t>”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2138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864096"/>
          </a:xfrm>
        </p:spPr>
        <p:txBody>
          <a:bodyPr/>
          <a:lstStyle/>
          <a:p>
            <a:pPr algn="ctr"/>
            <a:r>
              <a:rPr lang="es-CO" dirty="0" smtClean="0"/>
              <a:t>Momentos en la lectura</a:t>
            </a:r>
            <a:endParaRPr lang="es-CO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9713" y="1124744"/>
            <a:ext cx="5321200" cy="4833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944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Estrategias de lectura 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755576" y="1628800"/>
            <a:ext cx="7520940" cy="3816424"/>
          </a:xfrm>
        </p:spPr>
        <p:txBody>
          <a:bodyPr>
            <a:noAutofit/>
          </a:bodyPr>
          <a:lstStyle/>
          <a:p>
            <a:r>
              <a:rPr lang="es-CO" sz="2200" b="0" dirty="0" smtClean="0"/>
              <a:t>Existen diferentes estrategias de lectura algunas de ellas son:</a:t>
            </a:r>
          </a:p>
          <a:p>
            <a:pPr>
              <a:buFont typeface="Arial" charset="0"/>
              <a:buChar char="•"/>
            </a:pPr>
            <a:r>
              <a:rPr lang="es-CO" sz="2200" b="1" dirty="0" smtClean="0"/>
              <a:t>Hacer inferencias:  </a:t>
            </a:r>
            <a:r>
              <a:rPr lang="es-CO" sz="2200" b="0" dirty="0" smtClean="0"/>
              <a:t>utilizar la información que ofrece el autor para determinar aquello que no es explicito en el texto.</a:t>
            </a:r>
          </a:p>
          <a:p>
            <a:pPr>
              <a:buFont typeface="Arial" charset="0"/>
              <a:buChar char="•"/>
            </a:pPr>
            <a:r>
              <a:rPr lang="es-CO" sz="2200" b="1" dirty="0" smtClean="0"/>
              <a:t>Causa-efecto: </a:t>
            </a:r>
            <a:r>
              <a:rPr lang="es-CO" sz="2200" b="1" dirty="0"/>
              <a:t> </a:t>
            </a:r>
            <a:r>
              <a:rPr lang="es-CO" sz="2200" b="0" dirty="0" smtClean="0"/>
              <a:t>vincular información que de algo sucede o existe con la consecuencia de algo  o por consecuencia de algo.</a:t>
            </a:r>
          </a:p>
          <a:p>
            <a:pPr>
              <a:buFont typeface="Arial" charset="0"/>
              <a:buChar char="•"/>
            </a:pPr>
            <a:r>
              <a:rPr lang="es-CO" sz="2200" b="1" dirty="0" smtClean="0"/>
              <a:t>Hacer predicciones</a:t>
            </a:r>
            <a:r>
              <a:rPr lang="es-CO" sz="2200" dirty="0" smtClean="0"/>
              <a:t>: </a:t>
            </a:r>
            <a:r>
              <a:rPr lang="es-CO" sz="2200" b="0" dirty="0" smtClean="0"/>
              <a:t> utilizar los datos para establecer que va a suceder después.</a:t>
            </a:r>
          </a:p>
          <a:p>
            <a:pPr>
              <a:buFont typeface="Arial" charset="0"/>
              <a:buChar char="•"/>
            </a:pPr>
            <a:r>
              <a:rPr lang="es-CO" sz="2200" b="1" dirty="0" smtClean="0"/>
              <a:t>Hacer secuencias:  </a:t>
            </a:r>
            <a:r>
              <a:rPr lang="es-CO" sz="2200" b="0" dirty="0" smtClean="0"/>
              <a:t>organizar los eventos teniendo en cuenta un orden cronológico, alfabético o según importancia. </a:t>
            </a:r>
          </a:p>
          <a:p>
            <a:pPr>
              <a:buFont typeface="Arial" charset="0"/>
              <a:buChar char="•"/>
            </a:pPr>
            <a:r>
              <a:rPr lang="es-CO" sz="2200" b="1" dirty="0" smtClean="0"/>
              <a:t>Identificar:  </a:t>
            </a:r>
            <a:r>
              <a:rPr lang="es-CO" sz="2200" b="0" dirty="0" smtClean="0"/>
              <a:t>identificar la idea principal del texto y sus detalles.</a:t>
            </a:r>
            <a:endParaRPr lang="es-CO" sz="2200" dirty="0" smtClean="0"/>
          </a:p>
          <a:p>
            <a:pPr>
              <a:buFont typeface="Arial" charset="0"/>
              <a:buChar char="•"/>
            </a:pPr>
            <a:r>
              <a:rPr lang="es-CO" sz="2200" b="1" dirty="0" smtClean="0"/>
              <a:t>Nota:  Es importante recordar  que el material a leer debe ser el indicado para el estudiante según edad y habilidades. </a:t>
            </a:r>
            <a:endParaRPr lang="es-CO" sz="2200" b="1" dirty="0"/>
          </a:p>
        </p:txBody>
      </p:sp>
    </p:spTree>
    <p:extLst>
      <p:ext uri="{BB962C8B-B14F-4D97-AF65-F5344CB8AC3E}">
        <p14:creationId xmlns:p14="http://schemas.microsoft.com/office/powerpoint/2010/main" val="822704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imageneseducativas.com/wp-content/uploads/2015/11/Estrategias-de-lectura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86245"/>
            <a:ext cx="4968552" cy="5890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5364088" y="2044005"/>
            <a:ext cx="321915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GRACIAS</a:t>
            </a:r>
            <a:endParaRPr lang="es-E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16050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92515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91</TotalTime>
  <Words>272</Words>
  <Application>Microsoft Office PowerPoint</Application>
  <PresentationFormat>Presentación en pantalla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Equidad</vt:lpstr>
      <vt:lpstr>Estrategias de lectura</vt:lpstr>
      <vt:lpstr>¿Qué hacer como padres para ayudar a nuestro hijos  en la comprensión de lectura?</vt:lpstr>
      <vt:lpstr>Presentación de PowerPoint</vt:lpstr>
      <vt:lpstr>Momentos en la lectura</vt:lpstr>
      <vt:lpstr>Estrategias de lectura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Estrategias de lectura</dc:title>
  <dc:creator>Usuario</dc:creator>
  <cp:lastModifiedBy>Usuario</cp:lastModifiedBy>
  <cp:revision>10</cp:revision>
  <dcterms:created xsi:type="dcterms:W3CDTF">2016-01-18T22:10:12Z</dcterms:created>
  <dcterms:modified xsi:type="dcterms:W3CDTF">2016-01-20T12:06:42Z</dcterms:modified>
</cp:coreProperties>
</file>